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57" r:id="rId6"/>
    <p:sldId id="270" r:id="rId7"/>
    <p:sldId id="274" r:id="rId8"/>
    <p:sldId id="275" r:id="rId9"/>
    <p:sldId id="276" r:id="rId10"/>
    <p:sldId id="277" r:id="rId11"/>
    <p:sldId id="27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6F3E"/>
    <a:srgbClr val="2F7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238B46-2CB4-4D1A-AECF-B75EAE6967D8}" v="16" dt="2022-08-10T20:15:08.5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86" autoAdjust="0"/>
    <p:restoredTop sz="94754"/>
  </p:normalViewPr>
  <p:slideViewPr>
    <p:cSldViewPr snapToGrid="0" snapToObjects="1">
      <p:cViewPr varScale="1">
        <p:scale>
          <a:sx n="112" d="100"/>
          <a:sy n="112" d="100"/>
        </p:scale>
        <p:origin x="-3" y="4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y Skalmusky" userId="41bc0861-bb1c-4cd5-bc37-482524c8cdd7" providerId="ADAL" clId="{FB2DC2D9-064C-42FD-BE73-B7446F10A760}"/>
    <pc:docChg chg="modSld">
      <pc:chgData name="Amy Skalmusky" userId="41bc0861-bb1c-4cd5-bc37-482524c8cdd7" providerId="ADAL" clId="{FB2DC2D9-064C-42FD-BE73-B7446F10A760}" dt="2022-08-10T21:22:09.151" v="416" actId="962"/>
      <pc:docMkLst>
        <pc:docMk/>
      </pc:docMkLst>
      <pc:sldChg chg="modSp mod">
        <pc:chgData name="Amy Skalmusky" userId="41bc0861-bb1c-4cd5-bc37-482524c8cdd7" providerId="ADAL" clId="{FB2DC2D9-064C-42FD-BE73-B7446F10A760}" dt="2022-08-10T21:20:27.216" v="0" actId="15"/>
        <pc:sldMkLst>
          <pc:docMk/>
          <pc:sldMk cId="2344219599" sldId="257"/>
        </pc:sldMkLst>
        <pc:spChg chg="mod">
          <ac:chgData name="Amy Skalmusky" userId="41bc0861-bb1c-4cd5-bc37-482524c8cdd7" providerId="ADAL" clId="{FB2DC2D9-064C-42FD-BE73-B7446F10A760}" dt="2022-08-10T21:20:27.216" v="0" actId="15"/>
          <ac:spMkLst>
            <pc:docMk/>
            <pc:sldMk cId="2344219599" sldId="257"/>
            <ac:spMk id="3" creationId="{05D7912C-CF36-741E-3B0D-CFB1134D0FF3}"/>
          </ac:spMkLst>
        </pc:spChg>
      </pc:sldChg>
      <pc:sldChg chg="modSp mod">
        <pc:chgData name="Amy Skalmusky" userId="41bc0861-bb1c-4cd5-bc37-482524c8cdd7" providerId="ADAL" clId="{FB2DC2D9-064C-42FD-BE73-B7446F10A760}" dt="2022-08-10T21:20:46.627" v="80" actId="962"/>
        <pc:sldMkLst>
          <pc:docMk/>
          <pc:sldMk cId="2341164152" sldId="274"/>
        </pc:sldMkLst>
        <pc:picChg chg="mod">
          <ac:chgData name="Amy Skalmusky" userId="41bc0861-bb1c-4cd5-bc37-482524c8cdd7" providerId="ADAL" clId="{FB2DC2D9-064C-42FD-BE73-B7446F10A760}" dt="2022-08-10T21:20:46.627" v="80" actId="962"/>
          <ac:picMkLst>
            <pc:docMk/>
            <pc:sldMk cId="2341164152" sldId="274"/>
            <ac:picMk id="4" creationId="{811E12F1-FF5A-670E-ED2F-2E4522AFA868}"/>
          </ac:picMkLst>
        </pc:picChg>
      </pc:sldChg>
      <pc:sldChg chg="modSp mod">
        <pc:chgData name="Amy Skalmusky" userId="41bc0861-bb1c-4cd5-bc37-482524c8cdd7" providerId="ADAL" clId="{FB2DC2D9-064C-42FD-BE73-B7446F10A760}" dt="2022-08-10T21:21:15.121" v="254" actId="962"/>
        <pc:sldMkLst>
          <pc:docMk/>
          <pc:sldMk cId="2274189225" sldId="275"/>
        </pc:sldMkLst>
        <pc:picChg chg="mod">
          <ac:chgData name="Amy Skalmusky" userId="41bc0861-bb1c-4cd5-bc37-482524c8cdd7" providerId="ADAL" clId="{FB2DC2D9-064C-42FD-BE73-B7446F10A760}" dt="2022-08-10T21:21:15.121" v="254" actId="962"/>
          <ac:picMkLst>
            <pc:docMk/>
            <pc:sldMk cId="2274189225" sldId="275"/>
            <ac:picMk id="4" creationId="{513B93CE-FE72-CBAA-3FDC-B26F85EAFE87}"/>
          </ac:picMkLst>
        </pc:picChg>
      </pc:sldChg>
      <pc:sldChg chg="modSp mod">
        <pc:chgData name="Amy Skalmusky" userId="41bc0861-bb1c-4cd5-bc37-482524c8cdd7" providerId="ADAL" clId="{FB2DC2D9-064C-42FD-BE73-B7446F10A760}" dt="2022-08-10T21:21:55.713" v="380" actId="962"/>
        <pc:sldMkLst>
          <pc:docMk/>
          <pc:sldMk cId="3120823453" sldId="276"/>
        </pc:sldMkLst>
        <pc:picChg chg="mod">
          <ac:chgData name="Amy Skalmusky" userId="41bc0861-bb1c-4cd5-bc37-482524c8cdd7" providerId="ADAL" clId="{FB2DC2D9-064C-42FD-BE73-B7446F10A760}" dt="2022-08-10T21:21:55.713" v="380" actId="962"/>
          <ac:picMkLst>
            <pc:docMk/>
            <pc:sldMk cId="3120823453" sldId="276"/>
            <ac:picMk id="4" creationId="{F6071591-9C98-241D-F49D-3D996C4CA58C}"/>
          </ac:picMkLst>
        </pc:picChg>
      </pc:sldChg>
      <pc:sldChg chg="modSp mod">
        <pc:chgData name="Amy Skalmusky" userId="41bc0861-bb1c-4cd5-bc37-482524c8cdd7" providerId="ADAL" clId="{FB2DC2D9-064C-42FD-BE73-B7446F10A760}" dt="2022-08-10T21:22:09.151" v="416" actId="962"/>
        <pc:sldMkLst>
          <pc:docMk/>
          <pc:sldMk cId="3159419436" sldId="277"/>
        </pc:sldMkLst>
        <pc:picChg chg="mod">
          <ac:chgData name="Amy Skalmusky" userId="41bc0861-bb1c-4cd5-bc37-482524c8cdd7" providerId="ADAL" clId="{FB2DC2D9-064C-42FD-BE73-B7446F10A760}" dt="2022-08-10T21:22:09.151" v="416" actId="962"/>
          <ac:picMkLst>
            <pc:docMk/>
            <pc:sldMk cId="3159419436" sldId="277"/>
            <ac:picMk id="4" creationId="{408AEA34-1D25-ECA7-88D0-1AD3E4A8450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415DC-BE5B-B417-715B-6F65DFBD4B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0ACF1-122A-975E-ACA9-D4F824A88A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67245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267E0-FA99-DF8B-FD66-5ACDE6D3C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EE9BFE-C6FF-A10A-36A3-4257D5954D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C852F6-60AE-9CC0-BF4A-0D493314AE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6367C1-9474-6D59-E6EB-D019F615E8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5148E7-86A1-9C4B-8AAD-93378AB83DAB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D6B74-8370-AE1E-733F-2E9ECE901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64F47-3F69-84F7-C8C2-DEF22DAB4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C4B4F0-694B-B049-9601-E8D80C4D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0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A0F20-8C0B-4235-58EF-6292A8204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4D990D-5085-4B73-2B23-52E60688B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E79C2-5AC7-C634-F8E9-6DA9DA54B7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5148E7-86A1-9C4B-8AAD-93378AB83DAB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3E18C-972A-98F2-7B12-54B377828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9C9AA-CEFE-D482-5278-5537A1455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C4B4F0-694B-B049-9601-E8D80C4D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25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3085BCB-D445-3C85-0D47-5DA7CD33DF82}"/>
              </a:ext>
            </a:extLst>
          </p:cNvPr>
          <p:cNvSpPr/>
          <p:nvPr/>
        </p:nvSpPr>
        <p:spPr>
          <a:xfrm>
            <a:off x="0" y="365126"/>
            <a:ext cx="12192000" cy="1050720"/>
          </a:xfrm>
          <a:prstGeom prst="rect">
            <a:avLst/>
          </a:prstGeom>
          <a:solidFill>
            <a:srgbClr val="9ACAEB"/>
          </a:solidFill>
          <a:ln>
            <a:solidFill>
              <a:srgbClr val="9AC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ABA845-0818-A254-D09D-4628FBAD9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85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E307F-0D2E-E65D-9AB6-B0857800E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05CBF-ED9C-C7AA-6162-95E06F16E3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5148E7-86A1-9C4B-8AAD-93378AB83DAB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3B256-1826-9829-B5C0-8A91D766D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1041B-3A1A-0826-4478-EF2D39D66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C4B4F0-694B-B049-9601-E8D80C4D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06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F64BE-BBCC-298E-28D9-72D0470D3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CB11B6-D557-2D91-B578-0F54DCCEB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0655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9BC8EEA-E752-A717-0FCA-A5C40A7F860C}"/>
              </a:ext>
            </a:extLst>
          </p:cNvPr>
          <p:cNvSpPr/>
          <p:nvPr/>
        </p:nvSpPr>
        <p:spPr>
          <a:xfrm>
            <a:off x="0" y="365125"/>
            <a:ext cx="12192000" cy="1325563"/>
          </a:xfrm>
          <a:prstGeom prst="rect">
            <a:avLst/>
          </a:prstGeom>
          <a:solidFill>
            <a:srgbClr val="9ACAEB"/>
          </a:solidFill>
          <a:ln>
            <a:solidFill>
              <a:srgbClr val="9AC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DCB4BD-2149-DCFF-D8B4-D98451F88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D6590-39E8-C09A-03DC-2708748ABB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933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6B99A0-94E4-B9AE-4879-EE88B7D6CA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933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0090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ave 6">
            <a:extLst>
              <a:ext uri="{FF2B5EF4-FFF2-40B4-BE49-F238E27FC236}">
                <a16:creationId xmlns:a16="http://schemas.microsoft.com/office/drawing/2014/main" id="{3291752C-0CA0-53BD-F815-EC20F6E961D7}"/>
              </a:ext>
            </a:extLst>
          </p:cNvPr>
          <p:cNvSpPr/>
          <p:nvPr/>
        </p:nvSpPr>
        <p:spPr>
          <a:xfrm>
            <a:off x="569561" y="1587294"/>
            <a:ext cx="3429002" cy="1591597"/>
          </a:xfrm>
          <a:prstGeom prst="wave">
            <a:avLst/>
          </a:prstGeom>
          <a:solidFill>
            <a:srgbClr val="002856"/>
          </a:solidFill>
          <a:ln>
            <a:solidFill>
              <a:srgbClr val="0028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5B1A4E-0AE1-E592-3682-5E9C17DEA9DF}"/>
              </a:ext>
            </a:extLst>
          </p:cNvPr>
          <p:cNvSpPr/>
          <p:nvPr/>
        </p:nvSpPr>
        <p:spPr>
          <a:xfrm>
            <a:off x="569561" y="0"/>
            <a:ext cx="3429002" cy="2290916"/>
          </a:xfrm>
          <a:prstGeom prst="rect">
            <a:avLst/>
          </a:prstGeom>
          <a:solidFill>
            <a:srgbClr val="002856"/>
          </a:solidFill>
          <a:ln>
            <a:solidFill>
              <a:srgbClr val="0028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275CB22-72A2-2376-09C0-DFB256F387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3775" y="384175"/>
            <a:ext cx="2587625" cy="216217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Media Placeholder 11">
            <a:extLst>
              <a:ext uri="{FF2B5EF4-FFF2-40B4-BE49-F238E27FC236}">
                <a16:creationId xmlns:a16="http://schemas.microsoft.com/office/drawing/2014/main" id="{36C4486B-9DBD-22BE-3DD7-D21A6E4CD1AB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4326195" y="1857580"/>
            <a:ext cx="7578468" cy="3854962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1529149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EC293-C04A-608E-E907-ACF4B5D65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170992-5C6C-EDB9-DBFF-5B49DB5EB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CAFB13-B577-5EF5-F116-72025BF138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4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FBF3AA-ADD0-E021-2B0A-1BF4FB40DC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71BB76-A410-EF0F-AC03-1410213B35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4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4104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01FB8-5939-BB97-04F8-11D99C102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553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BC378-91CD-AD94-700A-BBBFE1904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7C303-3DDC-D3E3-8D54-6F1CB3999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7CA18-DE53-0D51-59C2-852C53E25B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8D1B09-8167-83C7-A9D4-1991014CFA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5148E7-86A1-9C4B-8AAD-93378AB83DAB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B48DB-9F6B-6BD6-913F-C44A9EB4B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1BF11F-C3A8-7A2D-563F-511BE731A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C4B4F0-694B-B049-9601-E8D80C4D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98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55AFE-4DE5-971D-C4FB-32BF73F10B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5148E7-86A1-9C4B-8AAD-93378AB83DAB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E12545-EFD4-3AD2-C7E2-A92E05515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548740-594C-68F9-D985-91EF3C0E7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C4B4F0-694B-B049-9601-E8D80C4D8FE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490716-2A7E-10E0-009C-50B8C9A3E86F}"/>
              </a:ext>
            </a:extLst>
          </p:cNvPr>
          <p:cNvSpPr/>
          <p:nvPr/>
        </p:nvSpPr>
        <p:spPr>
          <a:xfrm>
            <a:off x="265470" y="353962"/>
            <a:ext cx="7806813" cy="2133600"/>
          </a:xfrm>
          <a:prstGeom prst="rect">
            <a:avLst/>
          </a:prstGeom>
          <a:solidFill>
            <a:srgbClr val="0028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7A01C5-C3F3-FFBF-C8D5-F768FF1FC00F}"/>
              </a:ext>
            </a:extLst>
          </p:cNvPr>
          <p:cNvSpPr/>
          <p:nvPr/>
        </p:nvSpPr>
        <p:spPr>
          <a:xfrm>
            <a:off x="265469" y="2694039"/>
            <a:ext cx="7806813" cy="3185650"/>
          </a:xfrm>
          <a:prstGeom prst="rect">
            <a:avLst/>
          </a:prstGeom>
          <a:solidFill>
            <a:srgbClr val="9ACAEB"/>
          </a:solidFill>
          <a:ln>
            <a:solidFill>
              <a:srgbClr val="9AC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1F6960-3230-2E19-065E-B7392DEBD781}"/>
              </a:ext>
            </a:extLst>
          </p:cNvPr>
          <p:cNvSpPr/>
          <p:nvPr/>
        </p:nvSpPr>
        <p:spPr>
          <a:xfrm>
            <a:off x="8239433" y="353962"/>
            <a:ext cx="3687097" cy="5525727"/>
          </a:xfrm>
          <a:prstGeom prst="rect">
            <a:avLst/>
          </a:prstGeom>
          <a:solidFill>
            <a:srgbClr val="002856"/>
          </a:solidFill>
          <a:ln>
            <a:solidFill>
              <a:srgbClr val="9AC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D9ED284-2895-C2DA-B8EE-BA74BA69D0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406" y="1137239"/>
            <a:ext cx="7246938" cy="969041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F6E67595-C628-B4B6-4F81-084BD3CAF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10600" y="1081548"/>
            <a:ext cx="2981632" cy="441399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198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0C7FFCD-7FE2-66A2-636F-5644721E277D}"/>
              </a:ext>
            </a:extLst>
          </p:cNvPr>
          <p:cNvSpPr/>
          <p:nvPr/>
        </p:nvSpPr>
        <p:spPr>
          <a:xfrm>
            <a:off x="0" y="6176963"/>
            <a:ext cx="12192000" cy="681038"/>
          </a:xfrm>
          <a:prstGeom prst="rect">
            <a:avLst/>
          </a:prstGeom>
          <a:solidFill>
            <a:srgbClr val="0028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FDBDFB-6B57-D788-1B78-2F92D6625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714D8-4812-44AB-DA83-041AC2D86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96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3F2B541-AADE-54B9-8E57-73EE2134B2B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84" y="6356350"/>
            <a:ext cx="2143432" cy="452449"/>
          </a:xfrm>
          <a:prstGeom prst="rect">
            <a:avLst/>
          </a:prstGeom>
        </p:spPr>
      </p:pic>
      <p:pic>
        <p:nvPicPr>
          <p:cNvPr id="11" name="Picture 1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B1529AD-5C10-651D-A767-96334B1B7C4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776" y="6203893"/>
            <a:ext cx="2640847" cy="670038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360B4163-1C26-63EC-FD03-DF459784851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429" y="6243261"/>
            <a:ext cx="577757" cy="59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2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reryJb1ro2I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youtu.be/1nuGVdYo038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youtu.be/wd6w6mTQGwc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youtu.be/qRMDsMAxYGE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1D151-F86E-3C41-E6BE-E6C3446078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>
                <a:latin typeface="+mn-lt"/>
              </a:rPr>
              <a:t>Take a Climate Change Tour</a:t>
            </a:r>
            <a:endParaRPr lang="en-US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D68D68-B1B1-0B7B-1BA9-89268D2C4D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6000" dirty="0"/>
              <a:t>2022 Climate Superstars Task #3</a:t>
            </a:r>
          </a:p>
        </p:txBody>
      </p:sp>
    </p:spTree>
    <p:extLst>
      <p:ext uri="{BB962C8B-B14F-4D97-AF65-F5344CB8AC3E}">
        <p14:creationId xmlns:p14="http://schemas.microsoft.com/office/powerpoint/2010/main" val="306541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7C759-D2FE-8A9B-1341-891DF5112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atin typeface="+mn-lt"/>
              </a:rPr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7912C-CF36-741E-3B0D-CFB1134D0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US" sz="3600" dirty="0"/>
              <a:t>After completing this task, you will be able to…</a:t>
            </a:r>
          </a:p>
          <a:p>
            <a:pPr lvl="1" fontAlgn="base">
              <a:buFont typeface="Wingdings" pitchFamily="2" charset="2"/>
              <a:buChar char="§"/>
            </a:pPr>
            <a:r>
              <a:rPr lang="en-US" sz="3200" dirty="0"/>
              <a:t>Name locally relevant effects of climate change.</a:t>
            </a:r>
          </a:p>
          <a:p>
            <a:pPr lvl="1" fontAlgn="base">
              <a:buFont typeface="Wingdings" pitchFamily="2" charset="2"/>
              <a:buChar char="§"/>
            </a:pPr>
            <a:r>
              <a:rPr lang="en-US" sz="3200" dirty="0"/>
              <a:t>Explain why the impacts of climate change differ by region.</a:t>
            </a:r>
          </a:p>
          <a:p>
            <a:pPr lvl="1" fontAlgn="base">
              <a:buFont typeface="Wingdings" pitchFamily="2" charset="2"/>
              <a:buChar char="§"/>
            </a:pPr>
            <a:r>
              <a:rPr lang="en-US" sz="3200" dirty="0"/>
              <a:t>Identify cause and effect relationships for impacts of climate change.</a:t>
            </a:r>
          </a:p>
        </p:txBody>
      </p:sp>
    </p:spTree>
    <p:extLst>
      <p:ext uri="{BB962C8B-B14F-4D97-AF65-F5344CB8AC3E}">
        <p14:creationId xmlns:p14="http://schemas.microsoft.com/office/powerpoint/2010/main" val="2344219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C711E-17E8-1FE4-3CB3-26476050D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atin typeface="+mn-lt"/>
              </a:rPr>
              <a:t>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8F2BB-E943-557A-A0DC-EC9E8EC9A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7647"/>
            <a:ext cx="10515600" cy="4029888"/>
          </a:xfrm>
        </p:spPr>
        <p:txBody>
          <a:bodyPr>
            <a:normAutofit/>
          </a:bodyPr>
          <a:lstStyle/>
          <a:p>
            <a:pPr marL="0" lvl="0" indent="0" fontAlgn="base">
              <a:buNone/>
            </a:pPr>
            <a:r>
              <a:rPr lang="en-US" sz="2400" b="1" dirty="0"/>
              <a:t>Cause and effect relationship </a:t>
            </a:r>
            <a:r>
              <a:rPr lang="en-US" sz="2400" dirty="0"/>
              <a:t>– the principle that one phenomenon (the cause) makes one or more other phenomena happen (the effect); a combination of action and reaction</a:t>
            </a:r>
          </a:p>
          <a:p>
            <a:pPr marL="0" indent="0">
              <a:buNone/>
            </a:pPr>
            <a:r>
              <a:rPr lang="en-US" sz="2400" b="1" dirty="0"/>
              <a:t>Climate change </a:t>
            </a:r>
            <a:r>
              <a:rPr lang="en-US" sz="2400" dirty="0"/>
              <a:t>– long-term change in the average weather patterns that have come to define earth’s local, regional, and global climates</a:t>
            </a:r>
          </a:p>
          <a:p>
            <a:pPr marL="0" lvl="0" indent="0" fontAlgn="base">
              <a:buNone/>
            </a:pPr>
            <a:r>
              <a:rPr lang="en-US" sz="2400" b="1" dirty="0"/>
              <a:t>Phenomenon</a:t>
            </a:r>
            <a:r>
              <a:rPr lang="en-US" sz="2400" dirty="0"/>
              <a:t> – a fact or situation that is observed to exist or happen, especially one whose cause or explanation is in question</a:t>
            </a:r>
          </a:p>
        </p:txBody>
      </p:sp>
    </p:spTree>
    <p:extLst>
      <p:ext uri="{BB962C8B-B14F-4D97-AF65-F5344CB8AC3E}">
        <p14:creationId xmlns:p14="http://schemas.microsoft.com/office/powerpoint/2010/main" val="4200358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87303B9-2691-884F-A4F9-7D048BCCBC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Watch </a:t>
            </a:r>
            <a:r>
              <a:rPr lang="en-US" sz="2400" dirty="0">
                <a:solidFill>
                  <a:srgbClr val="FFFFFF"/>
                </a:solidFill>
              </a:rPr>
              <a:t>one or more of the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videos to learn about climate change in different regions</a:t>
            </a:r>
            <a:r>
              <a:rPr lang="en-US" sz="2400" dirty="0">
                <a:solidFill>
                  <a:srgbClr val="FFFFFF"/>
                </a:solidFill>
              </a:rPr>
              <a:t>. This video focuses on the Northeast region.</a:t>
            </a:r>
            <a:endParaRPr lang="en-US" dirty="0"/>
          </a:p>
        </p:txBody>
      </p:sp>
      <p:pic>
        <p:nvPicPr>
          <p:cNvPr id="4" name="Content Placeholder 6" descr="Video for the 4 Seasons of the Northeast">
            <a:hlinkClick r:id="rId2"/>
            <a:extLst>
              <a:ext uri="{FF2B5EF4-FFF2-40B4-BE49-F238E27FC236}">
                <a16:creationId xmlns:a16="http://schemas.microsoft.com/office/drawing/2014/main" id="{811E12F1-FF5A-670E-ED2F-2E4522AFA868}"/>
              </a:ext>
            </a:extLst>
          </p:cNvPr>
          <p:cNvPicPr>
            <a:picLocks noGrp="1" noChangeAspect="1"/>
          </p:cNvPicPr>
          <p:nvPr>
            <p:ph type="media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591" y="1857375"/>
            <a:ext cx="6859419" cy="38544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1D22C4-E993-9199-7D1A-60FE75A5F44A}"/>
              </a:ext>
            </a:extLst>
          </p:cNvPr>
          <p:cNvSpPr txBox="1"/>
          <p:nvPr/>
        </p:nvSpPr>
        <p:spPr>
          <a:xfrm>
            <a:off x="4597847" y="5733856"/>
            <a:ext cx="774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>
                <a:solidFill>
                  <a:srgbClr val="1155C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  <a:hlinkClick r:id="rId2"/>
              </a:rPr>
              <a:t>https://youtu.be/</a:t>
            </a:r>
            <a:r>
              <a:rPr lang="en-US" sz="1800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2"/>
              </a:rPr>
              <a:t>reryJb1ro2I</a:t>
            </a:r>
            <a:r>
              <a:rPr lang="en-US" sz="1800" dirty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164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3E0791-9032-7B15-0965-6178B18BC8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FFFFF"/>
                </a:solidFill>
              </a:rPr>
              <a:t>This 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video focuses on climate change in the Midwest and Northern Great Plains regions</a:t>
            </a:r>
            <a:r>
              <a:rPr lang="en-US" sz="2400" dirty="0">
                <a:solidFill>
                  <a:srgbClr val="FFFFFF"/>
                </a:solidFill>
              </a:rPr>
              <a:t>.</a:t>
            </a:r>
            <a:b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dirty="0"/>
          </a:p>
        </p:txBody>
      </p:sp>
      <p:pic>
        <p:nvPicPr>
          <p:cNvPr id="4" name="Content Placeholder 6" descr="Video on Midwest and Northern Great Plains Regions">
            <a:hlinkClick r:id="rId2"/>
            <a:extLst>
              <a:ext uri="{FF2B5EF4-FFF2-40B4-BE49-F238E27FC236}">
                <a16:creationId xmlns:a16="http://schemas.microsoft.com/office/drawing/2014/main" id="{513B93CE-FE72-CBAA-3FDC-B26F85EAFE87}"/>
              </a:ext>
            </a:extLst>
          </p:cNvPr>
          <p:cNvPicPr>
            <a:picLocks noGrp="1" noChangeAspect="1"/>
          </p:cNvPicPr>
          <p:nvPr>
            <p:ph type="media" sz="quarter" idx="14"/>
          </p:nvPr>
        </p:nvPicPr>
        <p:blipFill>
          <a:blip r:embed="rId3"/>
          <a:srcRect/>
          <a:stretch/>
        </p:blipFill>
        <p:spPr>
          <a:xfrm>
            <a:off x="5143243" y="2114151"/>
            <a:ext cx="5944115" cy="33408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F42D93-81EF-5CC2-AF66-4D33186C6A08}"/>
              </a:ext>
            </a:extLst>
          </p:cNvPr>
          <p:cNvSpPr txBox="1"/>
          <p:nvPr/>
        </p:nvSpPr>
        <p:spPr>
          <a:xfrm>
            <a:off x="5055048" y="5618619"/>
            <a:ext cx="774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1800" u="sng" dirty="0">
                <a:solidFill>
                  <a:srgbClr val="1155C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  <a:hlinkClick r:id="rId2"/>
              </a:rPr>
              <a:t>https://youtu.be/1nuGVdYo038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189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AAA3AD-3472-569D-D2C7-1A6DCDC8A2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FFFFF"/>
                </a:solidFill>
              </a:rPr>
              <a:t>This 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video focuses on climate change in the Southern Great Plains region</a:t>
            </a:r>
            <a:r>
              <a:rPr lang="en-US" sz="2400" dirty="0">
                <a:solidFill>
                  <a:srgbClr val="FFFFFF"/>
                </a:solidFill>
              </a:rPr>
              <a:t>.</a:t>
            </a:r>
            <a:b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dirty="0"/>
          </a:p>
        </p:txBody>
      </p:sp>
      <p:pic>
        <p:nvPicPr>
          <p:cNvPr id="4" name="Content Placeholder 6" descr="Video on climate change in the Southern Region">
            <a:hlinkClick r:id="rId2"/>
            <a:extLst>
              <a:ext uri="{FF2B5EF4-FFF2-40B4-BE49-F238E27FC236}">
                <a16:creationId xmlns:a16="http://schemas.microsoft.com/office/drawing/2014/main" id="{F6071591-9C98-241D-F49D-3D996C4CA58C}"/>
              </a:ext>
            </a:extLst>
          </p:cNvPr>
          <p:cNvPicPr>
            <a:picLocks noGrp="1" noChangeAspect="1"/>
          </p:cNvPicPr>
          <p:nvPr>
            <p:ph type="media" sz="quarter" idx="14"/>
          </p:nvPr>
        </p:nvPicPr>
        <p:blipFill>
          <a:blip r:embed="rId3"/>
          <a:srcRect/>
          <a:stretch/>
        </p:blipFill>
        <p:spPr>
          <a:xfrm>
            <a:off x="5143243" y="2114151"/>
            <a:ext cx="5944115" cy="33408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BCD2A5-C274-BDB8-9841-3E6B7C651E55}"/>
              </a:ext>
            </a:extLst>
          </p:cNvPr>
          <p:cNvSpPr txBox="1"/>
          <p:nvPr/>
        </p:nvSpPr>
        <p:spPr>
          <a:xfrm>
            <a:off x="5033783" y="5618619"/>
            <a:ext cx="774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1800" u="sng" dirty="0">
                <a:solidFill>
                  <a:srgbClr val="1155C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  <a:hlinkClick r:id="rId2"/>
              </a:rPr>
              <a:t>https://youtu.be/</a:t>
            </a:r>
            <a:r>
              <a:rPr lang="en-US" sz="1800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2"/>
              </a:rPr>
              <a:t>wd6w6mTQGwc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823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359400-E222-C938-F050-0F20411E1D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FFFFF"/>
                </a:solidFill>
              </a:rPr>
              <a:t>This 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video focuses on climate change in the Pacific Northwest region</a:t>
            </a:r>
            <a:r>
              <a:rPr lang="en-US" sz="2400" dirty="0">
                <a:solidFill>
                  <a:srgbClr val="FFFFFF"/>
                </a:solidFill>
              </a:rPr>
              <a:t>.</a:t>
            </a:r>
            <a:b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dirty="0"/>
          </a:p>
        </p:txBody>
      </p:sp>
      <p:pic>
        <p:nvPicPr>
          <p:cNvPr id="4" name="Content Placeholder 6" descr="Video on climate change in the Pacific Northwest">
            <a:hlinkClick r:id="rId2"/>
            <a:extLst>
              <a:ext uri="{FF2B5EF4-FFF2-40B4-BE49-F238E27FC236}">
                <a16:creationId xmlns:a16="http://schemas.microsoft.com/office/drawing/2014/main" id="{408AEA34-1D25-ECA7-88D0-1AD3E4A84502}"/>
              </a:ext>
            </a:extLst>
          </p:cNvPr>
          <p:cNvPicPr>
            <a:picLocks noGrp="1" noChangeAspect="1"/>
          </p:cNvPicPr>
          <p:nvPr>
            <p:ph type="media" sz="quarter" idx="14"/>
          </p:nvPr>
        </p:nvPicPr>
        <p:blipFill>
          <a:blip r:embed="rId3"/>
          <a:srcRect/>
          <a:stretch/>
        </p:blipFill>
        <p:spPr>
          <a:xfrm>
            <a:off x="5146291" y="2114151"/>
            <a:ext cx="5938019" cy="33408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561824-3783-050C-5A04-64B606731385}"/>
              </a:ext>
            </a:extLst>
          </p:cNvPr>
          <p:cNvSpPr txBox="1"/>
          <p:nvPr/>
        </p:nvSpPr>
        <p:spPr>
          <a:xfrm>
            <a:off x="5055049" y="5618619"/>
            <a:ext cx="774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1800" u="sng" dirty="0">
                <a:solidFill>
                  <a:srgbClr val="1155C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  <a:hlinkClick r:id="rId2"/>
              </a:rPr>
              <a:t>https://youtu.be/</a:t>
            </a:r>
            <a:r>
              <a:rPr lang="en-US" sz="1800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2"/>
              </a:rPr>
              <a:t>qRMDsMAxYGE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419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34231E-7E85-71C0-5ED4-B681AEB4B6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Action Item</a:t>
            </a: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0E75ED-1209-EF09-DC7C-C283D91C4E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fontAlgn="base"/>
            <a:r>
              <a:rPr lang="en-US" sz="2000" dirty="0">
                <a:solidFill>
                  <a:schemeClr val="bg1"/>
                </a:solidFill>
              </a:rPr>
              <a:t>Now that you have investigated climate change impacts by US geographic region. Starting with the region where you live, which effects of climate change are a concern in your community?</a:t>
            </a:r>
          </a:p>
          <a:p>
            <a:pPr fontAlgn="base"/>
            <a:r>
              <a:rPr lang="en-US" sz="2000" dirty="0">
                <a:solidFill>
                  <a:schemeClr val="bg1"/>
                </a:solidFill>
              </a:rPr>
              <a:t>If time permits check out the impacts in other regions that interest you – perhaps where other family members live.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F1E8D4-D942-9563-B54B-080601EB002A}"/>
              </a:ext>
            </a:extLst>
          </p:cNvPr>
          <p:cNvSpPr txBox="1"/>
          <p:nvPr/>
        </p:nvSpPr>
        <p:spPr>
          <a:xfrm>
            <a:off x="524257" y="3078194"/>
            <a:ext cx="6557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fontAlgn="base">
              <a:spcBef>
                <a:spcPts val="0"/>
              </a:spcBef>
              <a:spcAft>
                <a:spcPts val="1000"/>
              </a:spcAft>
            </a:pPr>
            <a:r>
              <a:rPr lang="en-US" sz="1400" b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Which effects of climate change are a concern 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in your community?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9E6D06-1F45-A1E3-7B8F-4E497C91A131}"/>
              </a:ext>
            </a:extLst>
          </p:cNvPr>
          <p:cNvSpPr txBox="1"/>
          <p:nvPr/>
        </p:nvSpPr>
        <p:spPr>
          <a:xfrm>
            <a:off x="524257" y="3493291"/>
            <a:ext cx="6557028" cy="1682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fontAlgn="base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❏"/>
            </a:pPr>
            <a:r>
              <a:rPr lang="en-US" sz="14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Coastal Flooding / Sea Level Rise</a:t>
            </a:r>
            <a:endParaRPr lang="en-US" sz="14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❏"/>
            </a:pPr>
            <a:r>
              <a:rPr lang="en-US" sz="14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Decreased Snowpack</a:t>
            </a:r>
            <a:endParaRPr lang="en-US" sz="14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❏"/>
            </a:pPr>
            <a:r>
              <a:rPr lang="en-US" sz="14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Droughts</a:t>
            </a:r>
            <a:endParaRPr lang="en-US" sz="14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❏"/>
            </a:pPr>
            <a:r>
              <a:rPr lang="en-US" sz="14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Flash Floods / Heavy Rainstorms</a:t>
            </a:r>
            <a:endParaRPr lang="en-US" sz="14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❏"/>
            </a:pPr>
            <a:r>
              <a:rPr lang="en-US" sz="14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Heat Waves</a:t>
            </a:r>
            <a:endParaRPr lang="en-US" sz="14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D10DEE-4B12-0C8F-6295-AAA5645B670C}"/>
              </a:ext>
            </a:extLst>
          </p:cNvPr>
          <p:cNvSpPr txBox="1"/>
          <p:nvPr/>
        </p:nvSpPr>
        <p:spPr>
          <a:xfrm>
            <a:off x="4051917" y="3493291"/>
            <a:ext cx="6557028" cy="2087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fontAlgn="base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❏"/>
            </a:pPr>
            <a:r>
              <a:rPr lang="en-US" sz="14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Infectious Diseases</a:t>
            </a:r>
            <a:endParaRPr lang="en-US" sz="14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❏"/>
            </a:pPr>
            <a:r>
              <a:rPr lang="en-US" sz="14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Ocean Acidification and Temperature Rise</a:t>
            </a:r>
            <a:endParaRPr lang="en-US" sz="14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❏"/>
            </a:pPr>
            <a:r>
              <a:rPr lang="en-US" sz="14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Strong Tropical Storms</a:t>
            </a:r>
            <a:endParaRPr lang="en-US" sz="14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❏"/>
            </a:pPr>
            <a:r>
              <a:rPr lang="en-US" sz="14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Wildfires</a:t>
            </a:r>
            <a:endParaRPr lang="en-US" sz="14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❏"/>
            </a:pPr>
            <a:r>
              <a:rPr lang="en-US" sz="14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Wildlife Die-Offs / Extinctions</a:t>
            </a:r>
            <a:endParaRPr lang="en-US" sz="14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560930"/>
      </p:ext>
    </p:extLst>
  </p:cSld>
  <p:clrMapOvr>
    <a:masterClrMapping/>
  </p:clrMapOvr>
</p:sld>
</file>

<file path=ppt/theme/theme1.xml><?xml version="1.0" encoding="utf-8"?>
<a:theme xmlns:a="http://schemas.openxmlformats.org/drawingml/2006/main" name="Climate Superstars Template V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56e8ec2-5462-494e-8218-bc549b6fa7ca">
      <Terms xmlns="http://schemas.microsoft.com/office/infopath/2007/PartnerControls"/>
    </lcf76f155ced4ddcb4097134ff3c332f>
    <TaxCatchAll xmlns="06f73a26-99ac-4f21-82c1-84b18b6a34b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90E69A7E5514698B82E85C715DE80" ma:contentTypeVersion="16" ma:contentTypeDescription="Create a new document." ma:contentTypeScope="" ma:versionID="8ffe598fb4b52e1c259182195b707a61">
  <xsd:schema xmlns:xsd="http://www.w3.org/2001/XMLSchema" xmlns:xs="http://www.w3.org/2001/XMLSchema" xmlns:p="http://schemas.microsoft.com/office/2006/metadata/properties" xmlns:ns2="f56e8ec2-5462-494e-8218-bc549b6fa7ca" xmlns:ns3="06f73a26-99ac-4f21-82c1-84b18b6a34bc" targetNamespace="http://schemas.microsoft.com/office/2006/metadata/properties" ma:root="true" ma:fieldsID="d236162ed608142ebec581e6d8575172" ns2:_="" ns3:_="">
    <xsd:import namespace="f56e8ec2-5462-494e-8218-bc549b6fa7ca"/>
    <xsd:import namespace="06f73a26-99ac-4f21-82c1-84b18b6a34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6e8ec2-5462-494e-8218-bc549b6fa7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7898046-8694-4dfb-8a91-4843ba3e45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f73a26-99ac-4f21-82c1-84b18b6a34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86c74d8-2952-43fe-9cf3-9644f8bcd091}" ma:internalName="TaxCatchAll" ma:showField="CatchAllData" ma:web="06f73a26-99ac-4f21-82c1-84b18b6a34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76FDB5-99DA-46BD-AA65-6581A6C36915}">
  <ds:schemaRefs>
    <ds:schemaRef ds:uri="http://purl.org/dc/dcmitype/"/>
    <ds:schemaRef ds:uri="http://schemas.microsoft.com/office/2006/metadata/properties"/>
    <ds:schemaRef ds:uri="06f73a26-99ac-4f21-82c1-84b18b6a34bc"/>
    <ds:schemaRef ds:uri="http://schemas.microsoft.com/office/infopath/2007/PartnerControls"/>
    <ds:schemaRef ds:uri="http://purl.org/dc/elements/1.1/"/>
    <ds:schemaRef ds:uri="http://purl.org/dc/terms/"/>
    <ds:schemaRef ds:uri="f56e8ec2-5462-494e-8218-bc549b6fa7ca"/>
    <ds:schemaRef ds:uri="http://www.w3.org/XML/1998/namespace"/>
    <ds:schemaRef ds:uri="http://schemas.microsoft.com/office/2006/documentManagement/typ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2EB4C366-A950-4F6C-8DA5-543C0F32E1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6e8ec2-5462-494e-8218-bc549b6fa7ca"/>
    <ds:schemaRef ds:uri="06f73a26-99ac-4f21-82c1-84b18b6a34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161940-27DB-4CAA-A355-87756BD301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2022 Climate Superstars Task 2_branded</Template>
  <TotalTime>377</TotalTime>
  <Words>326</Words>
  <Application>Microsoft Office PowerPoint</Application>
  <PresentationFormat>Widescreen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Tahoma</vt:lpstr>
      <vt:lpstr>Times New Roman</vt:lpstr>
      <vt:lpstr>Wingdings</vt:lpstr>
      <vt:lpstr>Climate Superstars Template V1</vt:lpstr>
      <vt:lpstr>Take a Climate Change Tour</vt:lpstr>
      <vt:lpstr>Learning Objectives</vt:lpstr>
      <vt:lpstr>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Willig</dc:creator>
  <cp:lastModifiedBy>Amy Skalmusky</cp:lastModifiedBy>
  <cp:revision>5</cp:revision>
  <dcterms:created xsi:type="dcterms:W3CDTF">2022-04-15T14:29:07Z</dcterms:created>
  <dcterms:modified xsi:type="dcterms:W3CDTF">2022-08-10T21:22:15Z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0x0101001C990E69A7E5514698B82E85C715DE80</vt:lpwstr>
  </property>
  <property fmtid="{D5CDD505-2E9C-101B-9397-08002B2CF9AE}" pid="3" name="MediaServiceImageTags">
    <vt:lpwstr/>
  </property>
</Properties>
</file>